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8" r:id="rId4"/>
    <p:sldId id="1142" r:id="rId5"/>
    <p:sldId id="1143" r:id="rId6"/>
    <p:sldId id="1144" r:id="rId7"/>
    <p:sldId id="1145" r:id="rId8"/>
    <p:sldId id="1146" r:id="rId9"/>
    <p:sldId id="1147" r:id="rId10"/>
    <p:sldId id="114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1601" y="1097645"/>
            <a:ext cx="11484352" cy="2308324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细节题解题三步骤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定位法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题锁定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golden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对应原文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题排除与原文矛盾的选项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西风晴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主旨句法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题抓首段主题句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predict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weather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own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15" y="836712"/>
            <a:ext cx="1672147" cy="504875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3618890"/>
            <a:ext cx="11485848" cy="1754326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349375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注意选项陷阱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需结合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blowing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及上下文判断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是晴天标志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易误选为雨天特征。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易错警示.eps" descr="id:21474869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761080"/>
            <a:ext cx="124142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29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本文通过列举多种自然现象与天气变化之间的关联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向读者传递了观察自然、了解自然的重要性。这些传统的天气预测方法不仅实用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也体现了人类长期与自然相处的经验总结。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51" y="908720"/>
            <a:ext cx="10619910" cy="129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篇章导图.eps" descr="id:21474880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31480"/>
            <a:ext cx="1707753" cy="475610"/>
          </a:xfrm>
          <a:prstGeom prst="rect">
            <a:avLst/>
          </a:prstGeom>
        </p:spPr>
      </p:pic>
      <p:pic>
        <p:nvPicPr>
          <p:cNvPr id="5" name="ef144a.jpg" descr="id:214748807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17613" y="1484784"/>
            <a:ext cx="4684396" cy="267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59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don’t have to be a weatherman to tell people about the weather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notice the animals, the sky and the world around, you can predict weather on your 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Examine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moon or sun, but do not look at the sun directly, or it will hurt your eyes seriously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 you see a ring around the sun or moon, then warm weather follows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golden ring around the moon warns us that a storm is on the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watery yellow sunset is a sign that rain may be near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Feel the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direction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of the wind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wind blowing from the east shows that a storm will probably happen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wind from the west means a sunny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Monitor the clouds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There are three things about clouds you should look 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movement, color, and change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 a rule, the higher the clouds, the better the weather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 the lower the clouds, the worse the weather will be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rainbow has a message,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see the sun in the east and a rainbow in the west, the rain may be coming your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 sun is in the west and the rainbow is in the east, the rain will be moving away from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your shoes as you walk through the grass 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 grass is wet with dew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露珠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then you can expect dry weather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if the grass is dry, then it will be wise of you to take your umbrella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 in the second paragraph means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时长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湿度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367595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细节理解题。根据文中</a:t>
            </a:r>
            <a:r>
              <a:rPr lang="en-US" altLang="zh-CN" sz="2400" dirty="0">
                <a:cs typeface="Times New Roman" panose="02020603050405020304" pitchFamily="18" charset="0"/>
              </a:rPr>
              <a:t>“Feel the direction of the wind. A wind blowing from the east shows that a storm will probably happen.”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感受风的方向。东风预示着可能会有暴风雨。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,“direction”</a:t>
            </a:r>
            <a:r>
              <a:rPr lang="zh-CN" altLang="zh-CN" sz="2400" dirty="0">
                <a:cs typeface="Times New Roman" panose="02020603050405020304" pitchFamily="18" charset="0"/>
              </a:rPr>
              <a:t>在此处意为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方向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see a golden ring around the moon, there will be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storm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 snow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 day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dry day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416820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sz="2400" dirty="0">
                <a:cs typeface="Times New Roman" panose="02020603050405020304" pitchFamily="18" charset="0"/>
              </a:rPr>
              <a:t>“A golden ring around the moon warns us that a storm is on the way.”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月亮周围出现金色光环则预示暴风雨即将来临。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当月亮周围出现金色光环时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预示着暴风雨即将来临。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选项</a:t>
            </a:r>
            <a:r>
              <a:rPr lang="en-US" altLang="zh-CN" sz="2400" dirty="0">
                <a:cs typeface="Times New Roman" panose="02020603050405020304" pitchFamily="18" charset="0"/>
              </a:rPr>
              <a:t>“storm”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暴风雨</a:t>
            </a:r>
            <a:r>
              <a:rPr lang="zh-CN" altLang="zh-CN" sz="2400" dirty="0">
                <a:cs typeface="Times New Roman" panose="02020603050405020304" pitchFamily="18" charset="0"/>
              </a:rPr>
              <a:t>）与文章描述相符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passage, which one is NOT a sign of rainy weather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watery yellow sunset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wind from the west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rainbow in the west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dry grass 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416820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细节理解题。根据文中的描述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水黄色的日落（</a:t>
            </a:r>
            <a:r>
              <a:rPr lang="en-US" altLang="zh-CN" sz="2400" dirty="0">
                <a:cs typeface="Times New Roman" panose="02020603050405020304" pitchFamily="18" charset="0"/>
              </a:rPr>
              <a:t>A watery yellow sunset</a:t>
            </a:r>
            <a:r>
              <a:rPr lang="zh-CN" altLang="zh-CN" sz="2400" dirty="0">
                <a:cs typeface="Times New Roman" panose="02020603050405020304" pitchFamily="18" charset="0"/>
              </a:rPr>
              <a:t>）、西边的彩虹（</a:t>
            </a:r>
            <a:r>
              <a:rPr lang="en-US" altLang="zh-CN" sz="2400" dirty="0">
                <a:cs typeface="Times New Roman" panose="02020603050405020304" pitchFamily="18" charset="0"/>
              </a:rPr>
              <a:t>a rainbow in the west</a:t>
            </a:r>
            <a:r>
              <a:rPr lang="zh-CN" altLang="zh-CN" sz="2400" dirty="0">
                <a:cs typeface="Times New Roman" panose="02020603050405020304" pitchFamily="18" charset="0"/>
              </a:rPr>
              <a:t>）以及早晨干燥的草（</a:t>
            </a:r>
            <a:r>
              <a:rPr lang="en-US" altLang="zh-CN" sz="2400" dirty="0">
                <a:cs typeface="Times New Roman" panose="02020603050405020304" pitchFamily="18" charset="0"/>
              </a:rPr>
              <a:t>the dry grass in the morning</a:t>
            </a:r>
            <a:r>
              <a:rPr lang="zh-CN" altLang="zh-CN" sz="2400" dirty="0">
                <a:cs typeface="Times New Roman" panose="02020603050405020304" pitchFamily="18" charset="0"/>
              </a:rPr>
              <a:t>）都是雨天可能来临的迹象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而西风（</a:t>
            </a:r>
            <a:r>
              <a:rPr lang="en-US" altLang="zh-CN" sz="2400" dirty="0">
                <a:cs typeface="Times New Roman" panose="02020603050405020304" pitchFamily="18" charset="0"/>
              </a:rPr>
              <a:t>A wind from the west</a:t>
            </a:r>
            <a:r>
              <a:rPr lang="zh-CN" altLang="zh-CN" sz="2400" dirty="0">
                <a:cs typeface="Times New Roman" panose="02020603050405020304" pitchFamily="18" charset="0"/>
              </a:rPr>
              <a:t>）则意味着晴天。因此</a:t>
            </a:r>
            <a:r>
              <a:rPr lang="en-US" altLang="zh-CN" sz="2400" dirty="0">
                <a:cs typeface="Times New Roman" panose="02020603050405020304" pitchFamily="18" charset="0"/>
              </a:rPr>
              <a:t>,B</a:t>
            </a:r>
            <a:r>
              <a:rPr lang="zh-CN" altLang="zh-CN" sz="2400" dirty="0">
                <a:cs typeface="Times New Roman" panose="02020603050405020304" pitchFamily="18" charset="0"/>
              </a:rPr>
              <a:t>选项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西风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不是雨天的迹象。故选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passage mainly about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moon and the sun can tell weather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predict the weather by ourselves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the weathermen tell us weather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importance of different kinds of weather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686" y="813560"/>
            <a:ext cx="4403450" cy="49111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8622" y="84300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3501008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主旨大意题。本文主要讲述了通过观察自然现象如天空、动物、云彩等来自行预测天气的方法。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选项</a:t>
            </a:r>
            <a:r>
              <a:rPr lang="en-US" altLang="zh-CN" sz="2400" dirty="0">
                <a:cs typeface="Times New Roman" panose="02020603050405020304" pitchFamily="18" charset="0"/>
              </a:rPr>
              <a:t>“How to predict the weather by ourselves.”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如何自行预测天气</a:t>
            </a:r>
            <a:r>
              <a:rPr lang="zh-CN" altLang="zh-CN" sz="2400" dirty="0">
                <a:cs typeface="Times New Roman" panose="02020603050405020304" pitchFamily="18" charset="0"/>
              </a:rPr>
              <a:t>）准确地概括了文章的主旨大意。故选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535</Words>
  <Application>Microsoft Office PowerPoint</Application>
  <PresentationFormat>自定义</PresentationFormat>
  <Paragraphs>35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455</cp:revision>
  <dcterms:created xsi:type="dcterms:W3CDTF">2020-11-06T05:24:00Z</dcterms:created>
  <dcterms:modified xsi:type="dcterms:W3CDTF">2025-09-17T17:52:21Z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